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8" r:id="rId3"/>
    <p:sldId id="260"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4AF60A-713C-41BA-9788-4C493DDC0A9C}"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5E0FA7-C445-42F7-AF66-A4F5A6FC8A9C}"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5AC5C5-1A57-4420-8AFB-CE41693A794B}"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4C08AF-84E6-4329-8E67-FEA434B47075}"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4F6EE328-6AFF-436B-881F-213D56084544}" type="datetimeFigureOut">
              <a:rPr lang="en-US" dirty="0"/>
              <a:t>11/7/2018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02069A-09EE-4C7C-86A4-2314A404921D}" type="datetimeFigureOut">
              <a:rPr lang="en-US" dirty="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6EE7F1-171E-411F-96CA-A251A21496E7}" type="datetimeFigureOut">
              <a:rPr lang="en-US" dirty="0"/>
              <a:t>11/7/2018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72C98D-A273-4547-9B92-97D7769F71A6}" type="datetimeFigureOut">
              <a:rPr lang="en-US" dirty="0"/>
              <a:t>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7CD67-0644-446C-B2AD-1C09BF34F286}" type="datetimeFigureOut">
              <a:rPr lang="en-US" dirty="0"/>
              <a:t>11/7/2018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1480828-6983-48AD-9E27-CBD3696F837E}" type="datetimeFigureOut">
              <a:rPr lang="en-US" dirty="0"/>
              <a:t>11/7/2018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C5EFB91-0324-450E-B17F-36DC0ECCE413}" type="datetimeFigureOut">
              <a:rPr lang="en-US" dirty="0"/>
              <a:t>11/7/2018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2E37674-C1BA-4107-9B06-6D4CAC3A3DF5}" type="datetimeFigureOut">
              <a:rPr lang="en-US" dirty="0"/>
              <a:t>11/7/2018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LWLYCYeCFa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1353312"/>
            <a:ext cx="9966960" cy="3035808"/>
          </a:xfrm>
        </p:spPr>
        <p:txBody>
          <a:bodyPr/>
          <a:lstStyle/>
          <a:p>
            <a:r>
              <a:rPr lang="en-US" sz="5400" b="0" dirty="0"/>
              <a:t>Turn one of the last texts, emails, </a:t>
            </a:r>
            <a:r>
              <a:rPr lang="en-US" sz="5400" b="0" dirty="0" smtClean="0"/>
              <a:t>snapchats</a:t>
            </a:r>
            <a:r>
              <a:rPr lang="en-US" sz="5400" b="0" dirty="0"/>
              <a:t>, etc. that you sent into </a:t>
            </a:r>
            <a:r>
              <a:rPr lang="en-US" sz="5400" b="0" dirty="0" smtClean="0"/>
              <a:t>a fictional short </a:t>
            </a:r>
            <a:r>
              <a:rPr lang="en-US" sz="5400" b="0" dirty="0"/>
              <a:t>story.</a:t>
            </a:r>
            <a:endParaRPr lang="en-US" sz="1200" dirty="0"/>
          </a:p>
        </p:txBody>
      </p:sp>
      <p:sp>
        <p:nvSpPr>
          <p:cNvPr id="3" name="Subtitle 2"/>
          <p:cNvSpPr>
            <a:spLocks noGrp="1"/>
          </p:cNvSpPr>
          <p:nvPr>
            <p:ph type="subTitle" idx="1"/>
          </p:nvPr>
        </p:nvSpPr>
        <p:spPr/>
        <p:txBody>
          <a:bodyPr/>
          <a:lstStyle/>
          <a:p>
            <a:r>
              <a:rPr lang="en-US" dirty="0" err="1" smtClean="0"/>
              <a:t>Freewrite</a:t>
            </a:r>
            <a:endParaRPr lang="en-US" dirty="0"/>
          </a:p>
        </p:txBody>
      </p:sp>
    </p:spTree>
    <p:extLst>
      <p:ext uri="{BB962C8B-B14F-4D97-AF65-F5344CB8AC3E}">
        <p14:creationId xmlns:p14="http://schemas.microsoft.com/office/powerpoint/2010/main" val="3556169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72000881"/>
              </p:ext>
            </p:extLst>
          </p:nvPr>
        </p:nvGraphicFramePr>
        <p:xfrm>
          <a:off x="403412" y="62568"/>
          <a:ext cx="11403703" cy="6646695"/>
        </p:xfrm>
        <a:graphic>
          <a:graphicData uri="http://schemas.openxmlformats.org/drawingml/2006/table">
            <a:tbl>
              <a:tblPr firstRow="1" firstCol="1" bandRow="1">
                <a:tableStyleId>{5C22544A-7EE6-4342-B048-85BDC9FD1C3A}</a:tableStyleId>
              </a:tblPr>
              <a:tblGrid>
                <a:gridCol w="9104667">
                  <a:extLst>
                    <a:ext uri="{9D8B030D-6E8A-4147-A177-3AD203B41FA5}">
                      <a16:colId xmlns:a16="http://schemas.microsoft.com/office/drawing/2014/main" val="2826792946"/>
                    </a:ext>
                  </a:extLst>
                </a:gridCol>
                <a:gridCol w="2299036">
                  <a:extLst>
                    <a:ext uri="{9D8B030D-6E8A-4147-A177-3AD203B41FA5}">
                      <a16:colId xmlns:a16="http://schemas.microsoft.com/office/drawing/2014/main" val="3128337436"/>
                    </a:ext>
                  </a:extLst>
                </a:gridCol>
              </a:tblGrid>
              <a:tr h="319599">
                <a:tc>
                  <a:txBody>
                    <a:bodyPr/>
                    <a:lstStyle/>
                    <a:p>
                      <a:pPr marL="0" marR="0" algn="ctr">
                        <a:lnSpc>
                          <a:spcPct val="107000"/>
                        </a:lnSpc>
                        <a:spcBef>
                          <a:spcPts val="0"/>
                        </a:spcBef>
                        <a:spcAft>
                          <a:spcPts val="0"/>
                        </a:spcAft>
                      </a:pPr>
                      <a:r>
                        <a:rPr lang="en-US" sz="2000" cap="all" dirty="0">
                          <a:effectLst/>
                        </a:rPr>
                        <a:t>Assignment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cap="all">
                          <a:effectLst/>
                        </a:rPr>
                        <a:t>Due Date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67559062"/>
                  </a:ext>
                </a:extLst>
              </a:tr>
              <a:tr h="319599">
                <a:tc>
                  <a:txBody>
                    <a:bodyPr/>
                    <a:lstStyle/>
                    <a:p>
                      <a:pPr marL="0" marR="0">
                        <a:lnSpc>
                          <a:spcPct val="107000"/>
                        </a:lnSpc>
                        <a:spcBef>
                          <a:spcPts val="0"/>
                        </a:spcBef>
                        <a:spcAft>
                          <a:spcPts val="0"/>
                        </a:spcAft>
                      </a:pPr>
                      <a:r>
                        <a:rPr lang="en-US" sz="2000" cap="all" dirty="0">
                          <a:effectLst/>
                        </a:rPr>
                        <a:t>In-class assignments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Next Class Pd.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151853272"/>
                  </a:ext>
                </a:extLst>
              </a:tr>
              <a:tr h="319599">
                <a:tc>
                  <a:txBody>
                    <a:bodyPr/>
                    <a:lstStyle/>
                    <a:p>
                      <a:pPr marL="0" marR="0">
                        <a:lnSpc>
                          <a:spcPct val="107000"/>
                        </a:lnSpc>
                        <a:spcBef>
                          <a:spcPts val="0"/>
                        </a:spcBef>
                        <a:spcAft>
                          <a:spcPts val="0"/>
                        </a:spcAft>
                      </a:pPr>
                      <a:r>
                        <a:rPr lang="en-US" sz="2000" i="0" u="none" strike="sngStrike" cap="all" dirty="0">
                          <a:solidFill>
                            <a:schemeClr val="bg1"/>
                          </a:solidFill>
                          <a:effectLst/>
                        </a:rPr>
                        <a:t>Identity Banner</a:t>
                      </a:r>
                      <a:endParaRPr lang="en-US" sz="2000" i="0" u="none" strike="sngStrik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marL="0" marR="0" algn="ctr">
                        <a:lnSpc>
                          <a:spcPct val="107000"/>
                        </a:lnSpc>
                        <a:spcBef>
                          <a:spcPts val="0"/>
                        </a:spcBef>
                        <a:spcAft>
                          <a:spcPts val="0"/>
                        </a:spcAft>
                      </a:pPr>
                      <a:r>
                        <a:rPr lang="en-US" sz="2000" b="1" i="0" u="none" strike="sngStrike" dirty="0">
                          <a:solidFill>
                            <a:schemeClr val="tx1"/>
                          </a:solidFill>
                          <a:effectLst/>
                        </a:rPr>
                        <a:t>10/18</a:t>
                      </a:r>
                      <a:endParaRPr lang="en-US" sz="2000" b="1" i="0" u="none"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518429367"/>
                  </a:ext>
                </a:extLst>
              </a:tr>
              <a:tr h="319599">
                <a:tc>
                  <a:txBody>
                    <a:bodyPr/>
                    <a:lstStyle/>
                    <a:p>
                      <a:pPr marL="0" marR="0">
                        <a:lnSpc>
                          <a:spcPct val="107000"/>
                        </a:lnSpc>
                        <a:spcBef>
                          <a:spcPts val="0"/>
                        </a:spcBef>
                        <a:spcAft>
                          <a:spcPts val="0"/>
                        </a:spcAft>
                      </a:pPr>
                      <a:r>
                        <a:rPr lang="en-US" sz="2000" i="0" u="none" strike="sngStrike" cap="all" dirty="0">
                          <a:solidFill>
                            <a:schemeClr val="bg1"/>
                          </a:solidFill>
                          <a:effectLst/>
                        </a:rPr>
                        <a:t>Discussion Leader</a:t>
                      </a:r>
                      <a:endParaRPr lang="en-US" sz="2000" i="0" u="none" strike="sngStrik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marL="0" marR="0" algn="ctr">
                        <a:lnSpc>
                          <a:spcPct val="107000"/>
                        </a:lnSpc>
                        <a:spcBef>
                          <a:spcPts val="0"/>
                        </a:spcBef>
                        <a:spcAft>
                          <a:spcPts val="0"/>
                        </a:spcAft>
                      </a:pPr>
                      <a:r>
                        <a:rPr lang="en-US" sz="2000" i="1" u="none" strike="sngStrike" dirty="0">
                          <a:solidFill>
                            <a:schemeClr val="tx1"/>
                          </a:solidFill>
                          <a:effectLst/>
                        </a:rPr>
                        <a:t>Varies</a:t>
                      </a:r>
                      <a:endParaRPr lang="en-US" sz="2000" i="1" u="none"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4043197173"/>
                  </a:ext>
                </a:extLst>
              </a:tr>
              <a:tr h="319599">
                <a:tc>
                  <a:txBody>
                    <a:bodyPr/>
                    <a:lstStyle/>
                    <a:p>
                      <a:pPr marL="0" marR="0">
                        <a:lnSpc>
                          <a:spcPct val="107000"/>
                        </a:lnSpc>
                        <a:spcBef>
                          <a:spcPts val="0"/>
                        </a:spcBef>
                        <a:spcAft>
                          <a:spcPts val="0"/>
                        </a:spcAft>
                      </a:pPr>
                      <a:r>
                        <a:rPr lang="en-US" sz="2000" strike="sngStrike" cap="all" dirty="0">
                          <a:solidFill>
                            <a:schemeClr val="bg1"/>
                          </a:solidFill>
                          <a:effectLst/>
                        </a:rPr>
                        <a:t>First Marking Period Worksheet</a:t>
                      </a:r>
                      <a:endParaRPr lang="en-US" sz="2000" strike="sngStrik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marL="0" marR="0" algn="ctr">
                        <a:lnSpc>
                          <a:spcPct val="107000"/>
                        </a:lnSpc>
                        <a:spcBef>
                          <a:spcPts val="0"/>
                        </a:spcBef>
                        <a:spcAft>
                          <a:spcPts val="0"/>
                        </a:spcAft>
                      </a:pPr>
                      <a:r>
                        <a:rPr lang="en-US" sz="2000" strike="sngStrike" dirty="0">
                          <a:solidFill>
                            <a:schemeClr val="tx1"/>
                          </a:solidFill>
                          <a:effectLst/>
                        </a:rPr>
                        <a:t>10/25</a:t>
                      </a:r>
                      <a:endParaRPr lang="en-US" sz="200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555654925"/>
                  </a:ext>
                </a:extLst>
              </a:tr>
              <a:tr h="319599">
                <a:tc>
                  <a:txBody>
                    <a:bodyPr/>
                    <a:lstStyle/>
                    <a:p>
                      <a:pPr marL="0" marR="0">
                        <a:lnSpc>
                          <a:spcPct val="107000"/>
                        </a:lnSpc>
                        <a:spcBef>
                          <a:spcPts val="0"/>
                        </a:spcBef>
                        <a:spcAft>
                          <a:spcPts val="0"/>
                        </a:spcAft>
                      </a:pPr>
                      <a:r>
                        <a:rPr lang="en-US" sz="2000" strike="sngStrike" cap="all" dirty="0">
                          <a:solidFill>
                            <a:schemeClr val="bg1"/>
                          </a:solidFill>
                          <a:effectLst/>
                        </a:rPr>
                        <a:t>Vocabulary Quiz – Week 2</a:t>
                      </a:r>
                      <a:endParaRPr lang="en-US" sz="2000" strike="sngStrik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marL="0" marR="0" algn="ctr">
                        <a:lnSpc>
                          <a:spcPct val="107000"/>
                        </a:lnSpc>
                        <a:spcBef>
                          <a:spcPts val="0"/>
                        </a:spcBef>
                        <a:spcAft>
                          <a:spcPts val="0"/>
                        </a:spcAft>
                      </a:pPr>
                      <a:r>
                        <a:rPr lang="en-US" sz="2000" strike="sngStrike" dirty="0">
                          <a:solidFill>
                            <a:schemeClr val="tx1"/>
                          </a:solidFill>
                          <a:effectLst/>
                        </a:rPr>
                        <a:t>10/26</a:t>
                      </a:r>
                      <a:endParaRPr lang="en-US" sz="200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205299089"/>
                  </a:ext>
                </a:extLst>
              </a:tr>
              <a:tr h="319599">
                <a:tc>
                  <a:txBody>
                    <a:bodyPr/>
                    <a:lstStyle/>
                    <a:p>
                      <a:pPr marL="0" marR="0">
                        <a:lnSpc>
                          <a:spcPct val="107000"/>
                        </a:lnSpc>
                        <a:spcBef>
                          <a:spcPts val="0"/>
                        </a:spcBef>
                        <a:spcAft>
                          <a:spcPts val="0"/>
                        </a:spcAft>
                      </a:pPr>
                      <a:r>
                        <a:rPr lang="en-US" sz="2000" strike="sngStrike" cap="all" dirty="0">
                          <a:effectLst/>
                        </a:rPr>
                        <a:t>Second Marking Period Worksheet </a:t>
                      </a:r>
                      <a:endParaRPr lang="en-US" sz="2000" strike="sng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strike="sngStrike" dirty="0">
                          <a:effectLst/>
                        </a:rPr>
                        <a:t>10/30-31</a:t>
                      </a:r>
                      <a:endParaRPr lang="en-US" sz="2000" strike="sng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4005204167"/>
                  </a:ext>
                </a:extLst>
              </a:tr>
              <a:tr h="319599">
                <a:tc>
                  <a:txBody>
                    <a:bodyPr/>
                    <a:lstStyle/>
                    <a:p>
                      <a:pPr marL="0" marR="0">
                        <a:lnSpc>
                          <a:spcPct val="107000"/>
                        </a:lnSpc>
                        <a:spcBef>
                          <a:spcPts val="0"/>
                        </a:spcBef>
                        <a:spcAft>
                          <a:spcPts val="0"/>
                        </a:spcAft>
                      </a:pPr>
                      <a:r>
                        <a:rPr lang="en-US" sz="2000" strike="sngStrike" cap="all" dirty="0">
                          <a:effectLst/>
                        </a:rPr>
                        <a:t>Vocabulary Quiz – Week 3</a:t>
                      </a:r>
                      <a:endParaRPr lang="en-US" sz="2000" strike="sng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strike="sngStrike" dirty="0">
                          <a:effectLst/>
                        </a:rPr>
                        <a:t>11/2</a:t>
                      </a:r>
                      <a:endParaRPr lang="en-US" sz="2000" strike="sng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60230343"/>
                  </a:ext>
                </a:extLst>
              </a:tr>
              <a:tr h="319599">
                <a:tc>
                  <a:txBody>
                    <a:bodyPr/>
                    <a:lstStyle/>
                    <a:p>
                      <a:pPr marL="0" marR="0">
                        <a:lnSpc>
                          <a:spcPct val="107000"/>
                        </a:lnSpc>
                        <a:spcBef>
                          <a:spcPts val="0"/>
                        </a:spcBef>
                        <a:spcAft>
                          <a:spcPts val="0"/>
                        </a:spcAft>
                      </a:pPr>
                      <a:r>
                        <a:rPr lang="en-US" sz="2000" strike="sngStrike" cap="all" dirty="0">
                          <a:solidFill>
                            <a:schemeClr val="bg1"/>
                          </a:solidFill>
                          <a:effectLst/>
                        </a:rPr>
                        <a:t>Third Marking Period Worksheet</a:t>
                      </a:r>
                      <a:endParaRPr lang="en-US" sz="2000" strike="sngStrik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marL="0" marR="0" algn="ctr">
                        <a:lnSpc>
                          <a:spcPct val="107000"/>
                        </a:lnSpc>
                        <a:spcBef>
                          <a:spcPts val="0"/>
                        </a:spcBef>
                        <a:spcAft>
                          <a:spcPts val="0"/>
                        </a:spcAft>
                      </a:pPr>
                      <a:r>
                        <a:rPr lang="en-US" sz="2000" strike="sngStrike" dirty="0">
                          <a:solidFill>
                            <a:schemeClr val="tx1"/>
                          </a:solidFill>
                          <a:effectLst/>
                        </a:rPr>
                        <a:t>11/5</a:t>
                      </a:r>
                      <a:endParaRPr lang="en-US" sz="200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540861524"/>
                  </a:ext>
                </a:extLst>
              </a:tr>
              <a:tr h="319599">
                <a:tc>
                  <a:txBody>
                    <a:bodyPr/>
                    <a:lstStyle/>
                    <a:p>
                      <a:pPr marL="0" marR="0">
                        <a:lnSpc>
                          <a:spcPct val="107000"/>
                        </a:lnSpc>
                        <a:spcBef>
                          <a:spcPts val="0"/>
                        </a:spcBef>
                        <a:spcAft>
                          <a:spcPts val="0"/>
                        </a:spcAft>
                      </a:pPr>
                      <a:r>
                        <a:rPr lang="en-US" sz="2000" strike="sngStrike" cap="all" dirty="0">
                          <a:solidFill>
                            <a:schemeClr val="bg1"/>
                          </a:solidFill>
                          <a:effectLst/>
                        </a:rPr>
                        <a:t>Fourth Marking Period Worksheet</a:t>
                      </a:r>
                      <a:endParaRPr lang="en-US" sz="2000" strike="sngStrik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marL="0" marR="0" algn="ctr">
                        <a:lnSpc>
                          <a:spcPct val="107000"/>
                        </a:lnSpc>
                        <a:spcBef>
                          <a:spcPts val="0"/>
                        </a:spcBef>
                        <a:spcAft>
                          <a:spcPts val="0"/>
                        </a:spcAft>
                      </a:pPr>
                      <a:r>
                        <a:rPr lang="en-US" sz="2000" strike="sngStrike" dirty="0">
                          <a:solidFill>
                            <a:schemeClr val="tx1"/>
                          </a:solidFill>
                          <a:effectLst/>
                        </a:rPr>
                        <a:t>11/9</a:t>
                      </a:r>
                      <a:endParaRPr lang="en-US" sz="200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086046951"/>
                  </a:ext>
                </a:extLst>
              </a:tr>
              <a:tr h="319599">
                <a:tc>
                  <a:txBody>
                    <a:bodyPr/>
                    <a:lstStyle/>
                    <a:p>
                      <a:pPr marL="0" marR="0">
                        <a:lnSpc>
                          <a:spcPct val="107000"/>
                        </a:lnSpc>
                        <a:spcBef>
                          <a:spcPts val="0"/>
                        </a:spcBef>
                        <a:spcAft>
                          <a:spcPts val="0"/>
                        </a:spcAft>
                      </a:pPr>
                      <a:r>
                        <a:rPr lang="en-US" sz="2000" strike="sngStrike" cap="all" dirty="0">
                          <a:solidFill>
                            <a:schemeClr val="bg1"/>
                          </a:solidFill>
                          <a:effectLst/>
                        </a:rPr>
                        <a:t>Vocabulary Quiz – Week 4</a:t>
                      </a:r>
                      <a:endParaRPr lang="en-US" sz="2000" strike="sngStrik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marL="0" marR="0" algn="ctr">
                        <a:lnSpc>
                          <a:spcPct val="107000"/>
                        </a:lnSpc>
                        <a:spcBef>
                          <a:spcPts val="0"/>
                        </a:spcBef>
                        <a:spcAft>
                          <a:spcPts val="0"/>
                        </a:spcAft>
                      </a:pPr>
                      <a:r>
                        <a:rPr lang="en-US" sz="2000" strike="sngStrike" dirty="0">
                          <a:solidFill>
                            <a:schemeClr val="tx1"/>
                          </a:solidFill>
                          <a:effectLst/>
                        </a:rPr>
                        <a:t>11/9</a:t>
                      </a:r>
                      <a:endParaRPr lang="en-US" sz="2000" strike="sng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186194244"/>
                  </a:ext>
                </a:extLst>
              </a:tr>
              <a:tr h="339911">
                <a:tc>
                  <a:txBody>
                    <a:bodyPr/>
                    <a:lstStyle/>
                    <a:p>
                      <a:pPr marL="0" marR="0">
                        <a:lnSpc>
                          <a:spcPct val="107000"/>
                        </a:lnSpc>
                        <a:spcBef>
                          <a:spcPts val="0"/>
                        </a:spcBef>
                        <a:spcAft>
                          <a:spcPts val="0"/>
                        </a:spcAft>
                      </a:pPr>
                      <a:r>
                        <a:rPr lang="en-US" sz="2000" cap="all" dirty="0" smtClean="0">
                          <a:solidFill>
                            <a:schemeClr val="accent1">
                              <a:lumMod val="50000"/>
                            </a:schemeClr>
                          </a:solidFill>
                          <a:effectLst/>
                        </a:rPr>
                        <a:t>Speak Test</a:t>
                      </a:r>
                      <a:endParaRPr lang="en-US" sz="20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marL="0" marR="0" algn="ctr">
                        <a:lnSpc>
                          <a:spcPct val="107000"/>
                        </a:lnSpc>
                        <a:spcBef>
                          <a:spcPts val="0"/>
                        </a:spcBef>
                        <a:spcAft>
                          <a:spcPts val="0"/>
                        </a:spcAft>
                      </a:pPr>
                      <a:r>
                        <a:rPr lang="en-US" sz="2000" dirty="0" smtClean="0">
                          <a:solidFill>
                            <a:schemeClr val="accent1">
                              <a:lumMod val="50000"/>
                            </a:schemeClr>
                          </a:solidFill>
                          <a:effectLst/>
                        </a:rPr>
                        <a:t>11/16</a:t>
                      </a:r>
                      <a:endParaRPr lang="en-US" sz="20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2646371422"/>
                  </a:ext>
                </a:extLst>
              </a:tr>
              <a:tr h="339911">
                <a:tc>
                  <a:txBody>
                    <a:bodyPr/>
                    <a:lstStyle/>
                    <a:p>
                      <a:pPr marL="0" marR="0">
                        <a:lnSpc>
                          <a:spcPct val="107000"/>
                        </a:lnSpc>
                        <a:spcBef>
                          <a:spcPts val="0"/>
                        </a:spcBef>
                        <a:spcAft>
                          <a:spcPts val="0"/>
                        </a:spcAft>
                      </a:pPr>
                      <a:r>
                        <a:rPr lang="en-US" sz="2000" cap="all" dirty="0" smtClean="0">
                          <a:effectLst/>
                        </a:rPr>
                        <a:t>Speak project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smtClean="0">
                          <a:effectLst/>
                        </a:rPr>
                        <a:t>11/26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201283591"/>
                  </a:ext>
                </a:extLst>
              </a:tr>
              <a:tr h="339911">
                <a:tc>
                  <a:txBody>
                    <a:bodyPr/>
                    <a:lstStyle/>
                    <a:p>
                      <a:pPr marL="0" marR="0">
                        <a:lnSpc>
                          <a:spcPct val="107000"/>
                        </a:lnSpc>
                        <a:spcBef>
                          <a:spcPts val="0"/>
                        </a:spcBef>
                        <a:spcAft>
                          <a:spcPts val="0"/>
                        </a:spcAft>
                      </a:pPr>
                      <a:r>
                        <a:rPr lang="en-US" sz="2000" cap="all" dirty="0">
                          <a:effectLst/>
                        </a:rPr>
                        <a:t>Vocabulary Quiz – Week 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11/30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581383997"/>
                  </a:ext>
                </a:extLst>
              </a:tr>
              <a:tr h="339911">
                <a:tc>
                  <a:txBody>
                    <a:bodyPr/>
                    <a:lstStyle/>
                    <a:p>
                      <a:pPr marL="0" marR="0">
                        <a:lnSpc>
                          <a:spcPct val="107000"/>
                        </a:lnSpc>
                        <a:spcBef>
                          <a:spcPts val="0"/>
                        </a:spcBef>
                        <a:spcAft>
                          <a:spcPts val="0"/>
                        </a:spcAft>
                      </a:pPr>
                      <a:r>
                        <a:rPr lang="en-US" sz="2000" cap="all" dirty="0">
                          <a:effectLst/>
                        </a:rPr>
                        <a:t>Vocabulary Quiz – Week 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12/7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197402144"/>
                  </a:ext>
                </a:extLst>
              </a:tr>
              <a:tr h="339911">
                <a:tc>
                  <a:txBody>
                    <a:bodyPr/>
                    <a:lstStyle/>
                    <a:p>
                      <a:pPr marL="0" marR="0">
                        <a:lnSpc>
                          <a:spcPct val="107000"/>
                        </a:lnSpc>
                        <a:spcBef>
                          <a:spcPts val="0"/>
                        </a:spcBef>
                        <a:spcAft>
                          <a:spcPts val="0"/>
                        </a:spcAft>
                      </a:pPr>
                      <a:r>
                        <a:rPr lang="en-US" sz="2000" cap="all" dirty="0">
                          <a:effectLst/>
                        </a:rPr>
                        <a:t>Personal Narrative First Draft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12/7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291578761"/>
                  </a:ext>
                </a:extLst>
              </a:tr>
              <a:tr h="339911">
                <a:tc>
                  <a:txBody>
                    <a:bodyPr/>
                    <a:lstStyle/>
                    <a:p>
                      <a:pPr marL="0" marR="0">
                        <a:lnSpc>
                          <a:spcPct val="107000"/>
                        </a:lnSpc>
                        <a:spcBef>
                          <a:spcPts val="0"/>
                        </a:spcBef>
                        <a:spcAft>
                          <a:spcPts val="0"/>
                        </a:spcAft>
                      </a:pPr>
                      <a:r>
                        <a:rPr lang="en-US" sz="2000" cap="all" dirty="0">
                          <a:effectLst/>
                        </a:rPr>
                        <a:t>Peer Review Workshop</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12/10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625197166"/>
                  </a:ext>
                </a:extLst>
              </a:tr>
              <a:tr h="339911">
                <a:tc>
                  <a:txBody>
                    <a:bodyPr/>
                    <a:lstStyle/>
                    <a:p>
                      <a:pPr marL="0" marR="0">
                        <a:lnSpc>
                          <a:spcPct val="107000"/>
                        </a:lnSpc>
                        <a:spcBef>
                          <a:spcPts val="0"/>
                        </a:spcBef>
                        <a:spcAft>
                          <a:spcPts val="0"/>
                        </a:spcAft>
                      </a:pPr>
                      <a:r>
                        <a:rPr lang="en-US" sz="2000" cap="all" dirty="0">
                          <a:effectLst/>
                        </a:rPr>
                        <a:t>Vocabulary Quiz – Week 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12/14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79291406"/>
                  </a:ext>
                </a:extLst>
              </a:tr>
              <a:tr h="339911">
                <a:tc>
                  <a:txBody>
                    <a:bodyPr/>
                    <a:lstStyle/>
                    <a:p>
                      <a:pPr marL="0" marR="0">
                        <a:lnSpc>
                          <a:spcPct val="107000"/>
                        </a:lnSpc>
                        <a:spcBef>
                          <a:spcPts val="0"/>
                        </a:spcBef>
                        <a:spcAft>
                          <a:spcPts val="0"/>
                        </a:spcAft>
                      </a:pPr>
                      <a:r>
                        <a:rPr lang="en-US" sz="2000" cap="all" dirty="0">
                          <a:effectLst/>
                        </a:rPr>
                        <a:t>Personal Narrative Final Draft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12/17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527528097"/>
                  </a:ext>
                </a:extLst>
              </a:tr>
              <a:tr h="339911">
                <a:tc>
                  <a:txBody>
                    <a:bodyPr/>
                    <a:lstStyle/>
                    <a:p>
                      <a:pPr marL="0" marR="0">
                        <a:lnSpc>
                          <a:spcPct val="107000"/>
                        </a:lnSpc>
                        <a:spcBef>
                          <a:spcPts val="0"/>
                        </a:spcBef>
                        <a:spcAft>
                          <a:spcPts val="0"/>
                        </a:spcAft>
                      </a:pPr>
                      <a:r>
                        <a:rPr lang="en-US" sz="2000" cap="all">
                          <a:effectLst/>
                        </a:rPr>
                        <a:t>Final Exam</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12/18-19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423854842"/>
                  </a:ext>
                </a:extLst>
              </a:tr>
            </a:tbl>
          </a:graphicData>
        </a:graphic>
      </p:graphicFrame>
    </p:spTree>
    <p:extLst>
      <p:ext uri="{BB962C8B-B14F-4D97-AF65-F5344CB8AC3E}">
        <p14:creationId xmlns:p14="http://schemas.microsoft.com/office/powerpoint/2010/main" val="448290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noAutofit/>
          </a:bodyPr>
          <a:lstStyle/>
          <a:p>
            <a:r>
              <a:rPr lang="en-US" sz="3200" u="sng" dirty="0">
                <a:hlinkClick r:id="rId2"/>
              </a:rPr>
              <a:t>https://</a:t>
            </a:r>
            <a:r>
              <a:rPr lang="en-US" sz="3200" u="sng" dirty="0" smtClean="0">
                <a:hlinkClick r:id="rId2"/>
              </a:rPr>
              <a:t>www.youtube.com/watch?v=LWLYCYeCFak</a:t>
            </a:r>
            <a:endParaRPr lang="en-US" sz="3200" u="sng" dirty="0" smtClean="0"/>
          </a:p>
          <a:p>
            <a:r>
              <a:rPr lang="en-US" sz="3200" dirty="0" smtClean="0"/>
              <a:t>Rewrite your research question to make it even better</a:t>
            </a:r>
          </a:p>
          <a:p>
            <a:r>
              <a:rPr lang="en-US" sz="3200" dirty="0" smtClean="0"/>
              <a:t>Then find 3 reputable websites to use to help answer your research question</a:t>
            </a:r>
          </a:p>
          <a:p>
            <a:r>
              <a:rPr lang="en-US" sz="3200" dirty="0" smtClean="0"/>
              <a:t>Correctly cite your 3 websites in MLA format</a:t>
            </a:r>
          </a:p>
          <a:p>
            <a:r>
              <a:rPr lang="en-US" sz="3200" dirty="0" smtClean="0"/>
              <a:t>I will be calling you up one-by-one to talk about your </a:t>
            </a:r>
            <a:r>
              <a:rPr lang="en-US" sz="3200" i="1" dirty="0" smtClean="0"/>
              <a:t>Speak</a:t>
            </a:r>
            <a:r>
              <a:rPr lang="en-US" sz="3200" dirty="0" smtClean="0"/>
              <a:t> project</a:t>
            </a:r>
            <a:endParaRPr lang="en-US" sz="3200" dirty="0"/>
          </a:p>
        </p:txBody>
      </p:sp>
    </p:spTree>
    <p:extLst>
      <p:ext uri="{BB962C8B-B14F-4D97-AF65-F5344CB8AC3E}">
        <p14:creationId xmlns:p14="http://schemas.microsoft.com/office/powerpoint/2010/main" val="1810161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151145"/>
            <a:ext cx="10058400" cy="1609344"/>
          </a:xfrm>
        </p:spPr>
        <p:txBody>
          <a:bodyPr>
            <a:normAutofit fontScale="90000"/>
          </a:bodyPr>
          <a:lstStyle/>
          <a:p>
            <a:pPr algn="ctr"/>
            <a:r>
              <a:rPr lang="en-US" dirty="0" smtClean="0"/>
              <a:t>Speak Pre-Watching Question</a:t>
            </a:r>
            <a:br>
              <a:rPr lang="en-US" dirty="0" smtClean="0"/>
            </a:br>
            <a:r>
              <a:rPr lang="en-US" dirty="0" smtClean="0"/>
              <a:t>Choose 1 question and answer with a 5 sentence, 100 words paragraph</a:t>
            </a:r>
            <a:endParaRPr lang="en-US" dirty="0"/>
          </a:p>
        </p:txBody>
      </p:sp>
      <p:sp>
        <p:nvSpPr>
          <p:cNvPr id="3" name="Content Placeholder 2"/>
          <p:cNvSpPr>
            <a:spLocks noGrp="1"/>
          </p:cNvSpPr>
          <p:nvPr>
            <p:ph idx="1"/>
          </p:nvPr>
        </p:nvSpPr>
        <p:spPr>
          <a:xfrm>
            <a:off x="75304" y="1893346"/>
            <a:ext cx="11994776" cy="4964654"/>
          </a:xfrm>
        </p:spPr>
        <p:txBody>
          <a:bodyPr>
            <a:normAutofit/>
          </a:bodyPr>
          <a:lstStyle/>
          <a:p>
            <a:pPr lvl="0"/>
            <a:r>
              <a:rPr lang="en-US" sz="2800" dirty="0"/>
              <a:t>A movie director’s job is to guide the actual filming and decide how scenes should be read and filmed.  Which scene of the book do you think will be the most challenging for the director of the movie?  Provide specific reasons.</a:t>
            </a:r>
          </a:p>
          <a:p>
            <a:r>
              <a:rPr lang="en-US" sz="2800" dirty="0"/>
              <a:t> </a:t>
            </a:r>
            <a:r>
              <a:rPr lang="en-US" sz="2800" dirty="0" smtClean="0"/>
              <a:t>A </a:t>
            </a:r>
            <a:r>
              <a:rPr lang="en-US" sz="2800" dirty="0"/>
              <a:t>producer is the person who picks a story, arranges for finances, sets the budget, recruits a director, and supervises the total production of the film.  Will the producer need a large budget for costumes and special effects for this story to be effectively told on film?  Why or why not?</a:t>
            </a:r>
          </a:p>
          <a:p>
            <a:r>
              <a:rPr lang="en-US" sz="2800" dirty="0"/>
              <a:t> </a:t>
            </a:r>
            <a:r>
              <a:rPr lang="en-US" sz="2800" dirty="0" smtClean="0"/>
              <a:t>Whom </a:t>
            </a:r>
            <a:r>
              <a:rPr lang="en-US" sz="2800" dirty="0"/>
              <a:t>would you select to play the major roles such as Melinda, Andy, and Mr. Freeman in a movie version of </a:t>
            </a:r>
            <a:r>
              <a:rPr lang="en-US" sz="2800" u="sng" dirty="0"/>
              <a:t>Speak</a:t>
            </a:r>
            <a:r>
              <a:rPr lang="en-US" sz="2800" dirty="0"/>
              <a:t>?  Explain your choices.</a:t>
            </a:r>
          </a:p>
          <a:p>
            <a:endParaRPr lang="en-US" dirty="0"/>
          </a:p>
        </p:txBody>
      </p:sp>
    </p:spTree>
    <p:extLst>
      <p:ext uri="{BB962C8B-B14F-4D97-AF65-F5344CB8AC3E}">
        <p14:creationId xmlns:p14="http://schemas.microsoft.com/office/powerpoint/2010/main" val="5378298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docProps/app.xml><?xml version="1.0" encoding="utf-8"?>
<Properties xmlns="http://schemas.openxmlformats.org/officeDocument/2006/extended-properties" xmlns:vt="http://schemas.openxmlformats.org/officeDocument/2006/docPropsVTypes">
  <Template>TM03090434[[fn=Wood Type]]</Template>
  <TotalTime>7129</TotalTime>
  <Words>212</Words>
  <Application>Microsoft Office PowerPoint</Application>
  <PresentationFormat>Widescreen</PresentationFormat>
  <Paragraphs>52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Calibri</vt:lpstr>
      <vt:lpstr>Georgia</vt:lpstr>
      <vt:lpstr>Times New Roman</vt:lpstr>
      <vt:lpstr>Trebuchet MS</vt:lpstr>
      <vt:lpstr>Wingdings</vt:lpstr>
      <vt:lpstr>Wood Type</vt:lpstr>
      <vt:lpstr>Turn one of the last texts, emails, snapchats, etc. that you sent into a fictional short story.</vt:lpstr>
      <vt:lpstr>PowerPoint Presentation</vt:lpstr>
      <vt:lpstr>Research Questions</vt:lpstr>
      <vt:lpstr>Speak Pre-Watching Question Choose 1 question and answer with a 5 sentence, 100 words paragraph</vt:lpstr>
    </vt:vector>
  </TitlesOfParts>
  <Company>Mountain Home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6th is known as “Basketball Day.”  The inventor of basketball, James Naismith, was born on this day in 1861.  Is basketball a sport you play or would like to play?  Explain what you know about the sport of basketball.</dc:title>
  <dc:creator>Melanie E. Jones</dc:creator>
  <cp:lastModifiedBy>Melanie E. Jones</cp:lastModifiedBy>
  <cp:revision>5</cp:revision>
  <dcterms:created xsi:type="dcterms:W3CDTF">2018-11-06T14:36:57Z</dcterms:created>
  <dcterms:modified xsi:type="dcterms:W3CDTF">2018-11-12T14:43:50Z</dcterms:modified>
</cp:coreProperties>
</file>